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0" r:id="rId3"/>
    <p:sldId id="281" r:id="rId5"/>
    <p:sldId id="282" r:id="rId6"/>
    <p:sldId id="283" r:id="rId7"/>
    <p:sldId id="284" r:id="rId8"/>
    <p:sldId id="286" r:id="rId9"/>
    <p:sldId id="263" r:id="rId10"/>
    <p:sldId id="264" r:id="rId11"/>
    <p:sldId id="265" r:id="rId12"/>
    <p:sldId id="287" r:id="rId13"/>
    <p:sldId id="288" r:id="rId14"/>
    <p:sldId id="289" r:id="rId15"/>
    <p:sldId id="269" r:id="rId16"/>
    <p:sldId id="290" r:id="rId17"/>
    <p:sldId id="291" r:id="rId18"/>
    <p:sldId id="292" r:id="rId19"/>
    <p:sldId id="293" r:id="rId20"/>
    <p:sldId id="294" r:id="rId21"/>
    <p:sldId id="296" r:id="rId22"/>
    <p:sldId id="29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7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8F548-364F-4CFD-8A23-20D06DD8E4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5B4A2-00E5-4D70-81B0-F98F42D364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1C55-4674-4299-AEE9-313B95094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A9B3-E804-430D-8F32-DB604CD51D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9.wav"/><Relationship Id="rId2" Type="http://schemas.openxmlformats.org/officeDocument/2006/relationships/audio" Target="../media/audio9.wav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10.wav"/><Relationship Id="rId2" Type="http://schemas.openxmlformats.org/officeDocument/2006/relationships/audio" Target="../media/audio10.wav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11.wav"/><Relationship Id="rId2" Type="http://schemas.openxmlformats.org/officeDocument/2006/relationships/audio" Target="../media/audio11.wav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12.wav"/><Relationship Id="rId1" Type="http://schemas.openxmlformats.org/officeDocument/2006/relationships/audio" Target="../media/audio12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14.wav"/><Relationship Id="rId1" Type="http://schemas.openxmlformats.org/officeDocument/2006/relationships/audio" Target="../media/audio14.wav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audio" Target="../media/audio15.wav"/><Relationship Id="rId8" Type="http://schemas.openxmlformats.org/officeDocument/2006/relationships/image" Target="../media/image1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wmf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.png"/><Relationship Id="rId10" Type="http://schemas.microsoft.com/office/2007/relationships/media" Target="../media/audio15.wav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4.wav"/><Relationship Id="rId2" Type="http://schemas.openxmlformats.org/officeDocument/2006/relationships/audio" Target="../media/audio4.wav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6.wav"/><Relationship Id="rId2" Type="http://schemas.openxmlformats.org/officeDocument/2006/relationships/audio" Target="../media/audio6.wav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7.wav"/><Relationship Id="rId2" Type="http://schemas.openxmlformats.org/officeDocument/2006/relationships/audio" Target="../media/audio7.wav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audio8.wav"/><Relationship Id="rId2" Type="http://schemas.openxmlformats.org/officeDocument/2006/relationships/audio" Target="../media/audio8.wav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讲 代数模型实验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7941568" cy="471338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实验内容</a:t>
            </a:r>
            <a:endParaRPr lang="en-US" altLang="zh-CN" sz="48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投入产出模型</a:t>
            </a:r>
            <a:r>
              <a:rPr lang="zh-CN" altLang="en-US" sz="4800" dirty="0">
                <a:latin typeface="隶书" panose="02010509060101010101" pitchFamily="49" charset="-122"/>
                <a:ea typeface="隶书" panose="02010509060101010101" pitchFamily="49" charset="-122"/>
              </a:rPr>
              <a:t>及建模方法；</a:t>
            </a:r>
            <a:endParaRPr lang="en-US" altLang="zh-CN" sz="4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2.</a:t>
            </a:r>
            <a:r>
              <a:rPr lang="zh-CN" altLang="en-US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模型的演绎发展；</a:t>
            </a:r>
            <a:endParaRPr lang="en-US" altLang="zh-CN" sz="48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3.</a:t>
            </a:r>
            <a:r>
              <a:rPr lang="zh-CN" altLang="en-US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模型的应用</a:t>
            </a:r>
            <a:endParaRPr lang="en-US" altLang="zh-CN" sz="4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52320" y="54452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3372"/>
            <a:ext cx="7920880" cy="590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8024" y="4797152"/>
            <a:ext cx="211468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+mn-ea"/>
              </a:rPr>
              <a:t>X=(E-A)</a:t>
            </a:r>
            <a:r>
              <a:rPr lang="en-US" altLang="zh-CN" sz="3200" b="1" baseline="30000" dirty="0" smtClean="0">
                <a:latin typeface="+mn-ea"/>
              </a:rPr>
              <a:t>-1</a:t>
            </a:r>
            <a:r>
              <a:rPr lang="en-US" altLang="zh-CN" sz="3200" b="1" dirty="0" smtClean="0">
                <a:latin typeface="+mn-ea"/>
              </a:rPr>
              <a:t>Y</a:t>
            </a:r>
            <a:endParaRPr lang="zh-CN" altLang="en-US" sz="3200" b="1" dirty="0">
              <a:latin typeface="+mn-ea"/>
            </a:endParaRP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2840" y="53819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04664"/>
            <a:ext cx="828092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578849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3" y="548680"/>
            <a:ext cx="8568952" cy="549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392" y="573995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0" y="548427"/>
            <a:ext cx="8136903" cy="5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6624736" cy="85010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三、模型的应用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4006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B0F0"/>
                </a:solidFill>
              </a:rPr>
              <a:t>问题</a:t>
            </a:r>
            <a:r>
              <a:rPr lang="en-US" altLang="zh-CN" b="1" dirty="0" smtClean="0">
                <a:solidFill>
                  <a:srgbClr val="00B0F0"/>
                </a:solidFill>
              </a:rPr>
              <a:t>1</a:t>
            </a:r>
            <a:r>
              <a:rPr lang="zh-CN" altLang="en-US" dirty="0" smtClean="0"/>
              <a:t>：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某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经济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体系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有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个部门：农业、工业、建筑业、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运输业、餐饮业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和其他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服务业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（见投入产出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5-2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），试建立数学模型回答下列问题：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该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经济体系的直接消耗系数矩阵，确定农业产出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亿元所产生的中间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需求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？</a:t>
            </a:r>
            <a:endParaRPr lang="zh-CN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）如果某年对农业、工业、建筑业、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运输业、餐饮业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和其他服务业的外部需求分别为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1500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4200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3000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3000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亿元，问这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个部门的总产出</a:t>
            </a: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分别为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多少？</a:t>
            </a:r>
            <a:endParaRPr lang="zh-CN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956376" y="573325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548680"/>
            <a:ext cx="8363272" cy="561662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如果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个部门的外部需求分别增加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个单位，问它们的总产出分别增加多少？即给出需求变动引发的产出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变动</a:t>
            </a:r>
            <a:r>
              <a:rPr lang="zh-CN" altLang="en-US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？</a:t>
            </a:r>
            <a:endParaRPr lang="zh-CN" altLang="zh-CN" sz="33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该经济体系的直接消耗系数矩阵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外部需求向量，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如果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元素非负，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且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所有列和都小于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证明：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(I-A)</a:t>
            </a:r>
            <a:r>
              <a:rPr lang="en-US" altLang="zh-CN" sz="33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存在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，产出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向量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x=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 (I-A)</a:t>
            </a:r>
            <a:r>
              <a:rPr lang="en-US" altLang="zh-CN" sz="3300" baseline="30000" dirty="0">
                <a:latin typeface="仿宋" panose="02010609060101010101" pitchFamily="49" charset="-122"/>
                <a:ea typeface="仿宋" panose="02010609060101010101" pitchFamily="49" charset="-122"/>
              </a:rPr>
              <a:t>-1 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zh-CN" altLang="en-US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的元素非负，且是</a:t>
            </a:r>
            <a:r>
              <a:rPr lang="en-US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x=</a:t>
            </a:r>
            <a:r>
              <a:rPr lang="en-US" altLang="zh-CN" sz="33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Ax+y</a:t>
            </a:r>
            <a:r>
              <a:rPr lang="zh-CN" altLang="en-US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的唯一解。</a:t>
            </a:r>
            <a:endParaRPr lang="zh-CN" altLang="zh-CN" sz="33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zh-CN" sz="3300" dirty="0">
                <a:latin typeface="仿宋" panose="02010609060101010101" pitchFamily="49" charset="-122"/>
                <a:ea typeface="仿宋" panose="02010609060101010101" pitchFamily="49" charset="-122"/>
              </a:rPr>
              <a:t>）计算各部门的完全消耗系数矩阵，并对结果加以解释</a:t>
            </a:r>
            <a:r>
              <a:rPr lang="zh-CN" altLang="zh-CN" sz="3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3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85010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解：运用投入产出模型与</a:t>
            </a:r>
            <a:r>
              <a:rPr lang="en-US" altLang="zh-CN" dirty="0" err="1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Matlab</a:t>
            </a:r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求解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352928" cy="5400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45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由中间</a:t>
            </a:r>
            <a:r>
              <a:rPr lang="zh-CN" altLang="en-US" sz="45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需求</a:t>
            </a:r>
            <a:r>
              <a:rPr lang="zh-CN" altLang="en-US" sz="45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矩阵</a:t>
            </a:r>
            <a:r>
              <a:rPr lang="en-US" altLang="zh-CN" sz="45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45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和产出向量</a:t>
            </a:r>
            <a:r>
              <a:rPr lang="en-US" altLang="zh-CN" sz="45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45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，求直接消耗系数矩阵</a:t>
            </a:r>
            <a:r>
              <a:rPr lang="en-US" altLang="zh-CN" sz="45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endParaRPr lang="en-US" altLang="zh-CN" sz="45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45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= [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464,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788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,229 ,13 ,127,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13;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499,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8605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,1444 ,403, 557,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1223;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	5, 9,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3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,20 ,23,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124;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62, 527, 128, 163, 67,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146;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	79, 749, 140, 43, 130,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273;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146, 1285,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272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,225, 219,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542]; </a:t>
            </a:r>
            <a:endParaRPr lang="en-US" altLang="zh-CN" sz="45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x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[2918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,16814, 2875, 1570, 2341, 	5414];</a:t>
            </a:r>
            <a:endParaRPr lang="en-US" altLang="zh-CN" sz="45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 err="1">
                <a:latin typeface="仿宋" panose="02010609060101010101" pitchFamily="49" charset="-122"/>
                <a:ea typeface="仿宋" panose="02010609060101010101" pitchFamily="49" charset="-122"/>
              </a:rPr>
              <a:t>X_rep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4500" dirty="0" err="1">
                <a:latin typeface="仿宋" panose="02010609060101010101" pitchFamily="49" charset="-122"/>
                <a:ea typeface="仿宋" panose="02010609060101010101" pitchFamily="49" charset="-122"/>
              </a:rPr>
              <a:t>repmat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( </a:t>
            </a:r>
            <a:r>
              <a:rPr lang="en-US" altLang="zh-CN" sz="45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,6,1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);  %</a:t>
            </a:r>
            <a:r>
              <a:rPr lang="zh-CN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将</a:t>
            </a:r>
            <a:r>
              <a:rPr lang="zh-CN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行向量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复制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份</a:t>
            </a:r>
            <a:r>
              <a:rPr lang="zh-CN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扩展</a:t>
            </a:r>
            <a:r>
              <a:rPr lang="zh-CN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6*6</a:t>
            </a:r>
            <a:r>
              <a:rPr lang="zh-CN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矩阵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A = </a:t>
            </a:r>
            <a:r>
              <a:rPr lang="en-US" altLang="zh-CN" sz="4500" b="1" dirty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./</a:t>
            </a:r>
            <a:r>
              <a:rPr lang="en-US" altLang="zh-CN" sz="4500" dirty="0" err="1">
                <a:latin typeface="仿宋" panose="02010609060101010101" pitchFamily="49" charset="-122"/>
                <a:ea typeface="仿宋" panose="02010609060101010101" pitchFamily="49" charset="-122"/>
              </a:rPr>
              <a:t>X_rep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% </a:t>
            </a:r>
            <a:r>
              <a:rPr lang="zh-CN" altLang="en-US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lang="zh-CN" altLang="zh-CN" sz="45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直接</a:t>
            </a:r>
            <a:r>
              <a:rPr lang="zh-CN" altLang="zh-CN" sz="4500" dirty="0">
                <a:latin typeface="仿宋" panose="02010609060101010101" pitchFamily="49" charset="-122"/>
                <a:ea typeface="仿宋" panose="02010609060101010101" pitchFamily="49" charset="-122"/>
              </a:rPr>
              <a:t>消耗系数矩阵</a:t>
            </a:r>
            <a:endParaRPr lang="zh-CN" altLang="zh-CN" sz="45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12360" y="56612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476672"/>
            <a:ext cx="885698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回答：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农业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产出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亿元所产生的中间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需求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公式：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，其中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en-US" altLang="zh-CN" sz="2800" baseline="-250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直接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消耗矩阵的第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列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= 100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;%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农业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产出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=100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亿元</a:t>
            </a:r>
            <a:endParaRPr lang="zh-CN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*A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(:,1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)%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计算中间需求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由外部需求向量</a:t>
            </a:r>
            <a:r>
              <a:rPr lang="en-US" altLang="zh-CN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y,</a:t>
            </a:r>
            <a:r>
              <a:rPr lang="zh-CN" altLang="en-US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求总产出向量</a:t>
            </a:r>
            <a:r>
              <a:rPr lang="en-US" altLang="zh-CN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endParaRPr lang="en-US" altLang="zh-CN" sz="28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公式：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x=(I-A)</a:t>
            </a:r>
            <a:r>
              <a:rPr lang="en-US" altLang="zh-CN" sz="28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y = [1500;4200;3000;500;950;3000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];%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输入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外部需求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endParaRPr lang="zh-CN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n = size(y,1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);%y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的第一维大小</a:t>
            </a:r>
            <a:endParaRPr lang="zh-CN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W = eye(n) - A;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% eye(n)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阶单位矩阵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endParaRPr lang="zh-CN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x = W\y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%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用左除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解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方程组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，即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I-A)</a:t>
            </a:r>
            <a:r>
              <a:rPr lang="en-US" altLang="zh-CN" sz="2800" baseline="30000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12360" y="5560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435280" cy="5976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 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外部需求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变动，引发的产出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变动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  <a:endParaRPr lang="en-US" altLang="zh-CN" sz="36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公式：</a:t>
            </a:r>
            <a:endParaRPr lang="en-US" altLang="zh-CN" sz="3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W 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= eye(n) - A</a:t>
            </a:r>
            <a:endParaRPr lang="en-US" altLang="zh-CN" sz="3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dx 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= </a:t>
            </a:r>
            <a:r>
              <a:rPr lang="en-US" altLang="zh-CN" sz="3600" dirty="0" err="1">
                <a:latin typeface="仿宋" panose="02010609060101010101" pitchFamily="49" charset="-122"/>
                <a:ea typeface="仿宋" panose="02010609060101010101" pitchFamily="49" charset="-122"/>
              </a:rPr>
              <a:t>inv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(W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)%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当第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部门外部需求增加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个单位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时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，总产出向量变动正好为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(I-A)</a:t>
            </a:r>
            <a:r>
              <a:rPr lang="en-US" altLang="zh-CN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的第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列</a:t>
            </a:r>
            <a:endParaRPr lang="en-US" altLang="zh-CN" sz="3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由（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I-A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(I+A+A</a:t>
            </a:r>
            <a:r>
              <a:rPr lang="en-US" altLang="zh-CN" sz="3600" baseline="30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+…+</a:t>
            </a:r>
            <a:r>
              <a:rPr lang="en-US" altLang="zh-CN" sz="36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en-US" altLang="zh-CN" sz="3600" baseline="300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k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=I-A</a:t>
            </a:r>
            <a:r>
              <a:rPr lang="en-US" altLang="zh-CN" sz="3600" baseline="30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k+1</a:t>
            </a:r>
            <a:r>
              <a:rPr lang="en-US" altLang="zh-CN" sz="36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→I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可知</a:t>
            </a:r>
            <a:r>
              <a:rPr lang="zh-CN" altLang="en-US" sz="36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6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I-A</a:t>
            </a:r>
            <a:r>
              <a:rPr lang="zh-CN" altLang="en-US" sz="36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36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aseline="30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可逆，且</a:t>
            </a:r>
            <a:endParaRPr lang="en-US" altLang="zh-CN" sz="3600" baseline="30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4500" baseline="30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500" baseline="30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</a:t>
            </a:r>
            <a:r>
              <a:rPr lang="zh-CN" altLang="en-US" sz="4500" baseline="30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各部门的完全消耗系数矩阵</a:t>
            </a:r>
            <a:endParaRPr lang="en-US" altLang="zh-CN" sz="4500" baseline="30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3600" baseline="30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公式：</a:t>
            </a:r>
            <a:r>
              <a:rPr lang="en-US" altLang="zh-CN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B=</a:t>
            </a:r>
            <a:r>
              <a:rPr lang="en-US" altLang="zh-CN" sz="3600" dirty="0" err="1">
                <a:latin typeface="仿宋" panose="02010609060101010101" pitchFamily="49" charset="-122"/>
                <a:ea typeface="仿宋" panose="02010609060101010101" pitchFamily="49" charset="-122"/>
              </a:rPr>
              <a:t>inv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(W)</a:t>
            </a:r>
            <a:r>
              <a:rPr lang="en-US" altLang="zh-CN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-eye(n)</a:t>
            </a:r>
            <a:endParaRPr lang="en-US" altLang="zh-CN" sz="3600" baseline="30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3600" baseline="30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解释：</a:t>
            </a:r>
            <a:r>
              <a:rPr lang="en-US" altLang="zh-CN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B-A</a:t>
            </a:r>
            <a:r>
              <a:rPr lang="zh-CN" altLang="en-US" sz="3600" baseline="30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为间接消耗，表明</a:t>
            </a:r>
            <a:r>
              <a:rPr lang="zh-CN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农业部</a:t>
            </a:r>
            <a:r>
              <a:rPr lang="zh-CN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门增加对外供应产值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亿元的最终</a:t>
            </a:r>
            <a:r>
              <a:rPr lang="zh-CN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产品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时，不仅需要增加各部门的</a:t>
            </a:r>
            <a:r>
              <a:rPr lang="zh-CN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直接消耗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，而且还要增加</a:t>
            </a:r>
            <a:r>
              <a:rPr lang="zh-CN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间接</a:t>
            </a:r>
            <a:r>
              <a:rPr lang="zh-CN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消耗</a:t>
            </a:r>
            <a:endParaRPr lang="en-US" altLang="zh-CN" sz="3600" baseline="30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94200" y="2171700"/>
          <a:ext cx="914400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1" imgW="3048000" imgH="4572000" progId="Equation.DSMT4">
                  <p:embed/>
                </p:oleObj>
              </mc:Choice>
              <mc:Fallback>
                <p:oleObj name="Equation" r:id="rId1" imgW="3048000" imgH="4572000" progId="Equation.DSMT4">
                  <p:embed/>
                  <p:pic>
                    <p:nvPicPr>
                      <p:cNvPr id="0" name="图片 1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94200" y="2171700"/>
                        <a:ext cx="914400" cy="211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43808" y="908720"/>
          <a:ext cx="4328542" cy="636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3" imgW="30480000" imgH="5486400" progId="Equation.DSMT4">
                  <p:embed/>
                </p:oleObj>
              </mc:Choice>
              <mc:Fallback>
                <p:oleObj name="Equation" r:id="rId3" imgW="30480000" imgH="5486400" progId="Equation.DSMT4">
                  <p:embed/>
                  <p:pic>
                    <p:nvPicPr>
                      <p:cNvPr id="0" name="图片 1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908720"/>
                        <a:ext cx="4328542" cy="636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63888" y="3789040"/>
          <a:ext cx="4626496" cy="81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5" imgW="36880800" imgH="10668000" progId="Equation.DSMT4">
                  <p:embed/>
                </p:oleObj>
              </mc:Choice>
              <mc:Fallback>
                <p:oleObj name="Equation" r:id="rId5" imgW="36880800" imgH="10668000" progId="Equation.DSMT4">
                  <p:embed/>
                  <p:pic>
                    <p:nvPicPr>
                      <p:cNvPr id="0" name="图片 11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888" y="3789040"/>
                        <a:ext cx="4626496" cy="811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139952" y="3140968"/>
          <a:ext cx="232425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7" imgW="25298400" imgH="5486400" progId="Equation.DSMT4">
                  <p:embed/>
                </p:oleObj>
              </mc:Choice>
              <mc:Fallback>
                <p:oleObj name="Equation" r:id="rId7" imgW="25298400" imgH="5486400" progId="Equation.DSMT4">
                  <p:embed/>
                  <p:pic>
                    <p:nvPicPr>
                      <p:cNvPr id="0" name="图片 11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9952" y="3140968"/>
                        <a:ext cx="2324258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56376" y="60212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6707088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四、小结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54726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A</a:t>
            </a:r>
            <a:r>
              <a:rPr lang="zh-CN" altLang="en-US" sz="33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46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代数方法建模</a:t>
            </a:r>
            <a:endParaRPr lang="en-US" altLang="zh-CN" sz="46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1. 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弄清问题和概念（如投入、产出）；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2. 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对有关量用数组符号化描述（</a:t>
            </a:r>
            <a:r>
              <a:rPr lang="en-US" altLang="zh-CN" sz="46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x</a:t>
            </a:r>
            <a:r>
              <a:rPr lang="en-US" altLang="zh-CN" sz="4600" baseline="-250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ij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）；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3. 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将各种量以表格形式列出；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4. 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找出内在平衡关系并建立代数方程（模型）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46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模型的演绎发展</a:t>
            </a:r>
            <a:endParaRPr lang="en-US" altLang="zh-CN" sz="46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514350" indent="-514350">
              <a:buAutoNum type="arabicPeriod"/>
            </a:pP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对模型中有关量通过适当的运算和比例变换，挖掘其深刻含义并引出新的定义；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514350" indent="-514350">
              <a:buAutoNum type="arabicPeriod"/>
            </a:pP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利用线性代数工具，对模型进行演绎推导，得到更深刻结果（定理）并领会其实际意义</a:t>
            </a:r>
            <a:endParaRPr lang="en-US" altLang="zh-CN" sz="46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46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模型的应用</a:t>
            </a:r>
            <a:endParaRPr lang="en-US" altLang="zh-CN" sz="4600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结合实际问题，用</a:t>
            </a:r>
            <a:r>
              <a:rPr lang="en-US" altLang="zh-CN" sz="46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Matlab</a:t>
            </a:r>
            <a:r>
              <a:rPr lang="zh-CN" altLang="en-US" sz="46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求解</a:t>
            </a:r>
            <a:endParaRPr lang="zh-CN" altLang="en-US" sz="4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596336" y="5517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一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投入产出问题与模型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84784"/>
            <a:ext cx="8280920" cy="471338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投入产出分析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：是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经济系统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（公司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国家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经济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共同体）中各个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部门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投入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产出之间数量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依存关系进行综合分析和考察的一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种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代数</a:t>
            </a:r>
            <a:r>
              <a:rPr lang="zh-CN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方法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，是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经济预测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制定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经济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政策所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依据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数学模型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。最早由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美国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经济学家瓦·列昂节夫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W. Leontief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）于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1936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年提出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后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许多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国家采用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并取得了良好的效果。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列昂节夫因此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获得了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1973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年诺贝尔</a:t>
            </a: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经济学</a:t>
            </a:r>
            <a:r>
              <a:rPr lang="zh-CN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奖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80312" y="5517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作业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、课堂练习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5.2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节投入产出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问题实验、仔细阅读补充材料“环境投入产出分析在产业生态学中的应用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”并认真体会其应用，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写出课堂学习小结并从教学在线提交；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、课外作业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P85-1,2,3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题并写出实验报告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83152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</a:t>
            </a:r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、投入产出概念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投入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：从事一项经济活动的消耗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产出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：从事经济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活动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的结果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投入产出数学模型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：通过编制</a:t>
            </a:r>
            <a:r>
              <a:rPr lang="zh-CN" altLang="en-US" u="sng" dirty="0" smtClean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投入产出表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，运用</a:t>
            </a:r>
            <a:r>
              <a:rPr lang="zh-CN" altLang="en-US" u="sng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线性代数工具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建立数学模型，从而揭示国民生产各部门、再生产各环节之间的</a:t>
            </a:r>
            <a:r>
              <a:rPr lang="zh-CN" altLang="en-US" u="sng" dirty="0" smtClean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内在联系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，并据此进行经济分析、预测和安排预算计划。按计量单位不同，该模型可分为价值型和实物型。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12360" y="566124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、投入产出表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1124744"/>
            <a:ext cx="82089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508518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18457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ln>
                  <a:solidFill>
                    <a:schemeClr val="accent1"/>
                  </a:solidFill>
                </a:ln>
                <a:latin typeface="仿宋" panose="02010609060101010101" pitchFamily="49" charset="-122"/>
                <a:ea typeface="仿宋" panose="02010609060101010101" pitchFamily="49" charset="-122"/>
              </a:rPr>
              <a:t>投入产出表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：描述各经济部门在某个时期的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投入产出情况。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u="sng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表示某部门的产出；</a:t>
            </a:r>
            <a:r>
              <a:rPr lang="zh-CN" altLang="en-US" sz="2800" u="sng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列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示某部门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的投入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表中第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表示部门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的总产出水平；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ii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为本部门使用量，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 err="1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en-US" altLang="zh-CN" sz="2800" baseline="-250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为部门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提供给部门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的使用量，各部门供给的</a:t>
            </a:r>
            <a:r>
              <a:rPr lang="zh-CN" altLang="en-US" sz="2800" u="sng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最终需求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（包括居民消费、政府使用、出口和社会储备等）为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en-US" altLang="zh-CN" sz="2800" baseline="-250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j=1,2,…,n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），这几个方面投入的总和代表了这个时期的</a:t>
            </a:r>
            <a:r>
              <a:rPr lang="zh-CN" altLang="en-US" sz="2800" u="sng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总产出水平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524328" y="5589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7715200" cy="92211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、投入产出的基本平衡关系</a:t>
            </a:r>
            <a:endParaRPr lang="zh-CN" altLang="en-US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3" y="1340768"/>
            <a:ext cx="788670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5229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770485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305675" cy="484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0950" y="559402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30323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二、模型的演绎发展</a:t>
            </a:r>
            <a:endParaRPr lang="zh-CN" altLang="en-US" sz="4400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3" y="1271587"/>
            <a:ext cx="7928595" cy="49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5132" y="5517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2032</Words>
  <Application>WPS 演示</Application>
  <PresentationFormat>全屏显示(4:3)</PresentationFormat>
  <Paragraphs>97</Paragraphs>
  <Slides>20</Slides>
  <Notes>0</Notes>
  <HiddenSlides>0</HiddenSlides>
  <MMClips>16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隶书</vt:lpstr>
      <vt:lpstr>仿宋</vt:lpstr>
      <vt:lpstr>微软雅黑</vt:lpstr>
      <vt:lpstr>Arial Unicode MS</vt:lpstr>
      <vt:lpstr>Calibri</vt:lpstr>
      <vt:lpstr>Office 主题​​</vt:lpstr>
      <vt:lpstr>Equation.DSMT4</vt:lpstr>
      <vt:lpstr>Equation.DSMT4</vt:lpstr>
      <vt:lpstr>Equation.DSMT4</vt:lpstr>
      <vt:lpstr>Equation.DSMT4</vt:lpstr>
      <vt:lpstr>第4讲 代数模型实验</vt:lpstr>
      <vt:lpstr>一、投入产出问题与模型</vt:lpstr>
      <vt:lpstr>A、投入产出概念</vt:lpstr>
      <vt:lpstr>B、投入产出表</vt:lpstr>
      <vt:lpstr>PowerPoint 演示文稿</vt:lpstr>
      <vt:lpstr>C、投入产出的基本平衡关系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三、模型的应用</vt:lpstr>
      <vt:lpstr>PowerPoint 演示文稿</vt:lpstr>
      <vt:lpstr>解：运用投入产出模型与Matlab求解</vt:lpstr>
      <vt:lpstr>PowerPoint 演示文稿</vt:lpstr>
      <vt:lpstr>PowerPoint 演示文稿</vt:lpstr>
      <vt:lpstr>四、小结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分形实验</dc:title>
  <dc:creator>SCUT</dc:creator>
  <cp:lastModifiedBy>ԅ * 逝界✪╰＆</cp:lastModifiedBy>
  <cp:revision>132</cp:revision>
  <dcterms:created xsi:type="dcterms:W3CDTF">2015-03-10T03:18:00Z</dcterms:created>
  <dcterms:modified xsi:type="dcterms:W3CDTF">2020-04-03T09:34:39Z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